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9"/>
    <p:restoredTop sz="94597"/>
  </p:normalViewPr>
  <p:slideViewPr>
    <p:cSldViewPr snapToGrid="0" snapToObjects="1">
      <p:cViewPr varScale="1">
        <p:scale>
          <a:sx n="103" d="100"/>
          <a:sy n="103" d="100"/>
        </p:scale>
        <p:origin x="368" y="168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4CD1C-4C88-A34E-89A8-B8532BFCCB4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02CA-8ECF-7B4D-A12E-D990F83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0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D66-311E-0143-8670-6E848A0B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1EB7-F2B7-644A-BA68-0883900D0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3BDF8-0914-074F-9BD6-94C247DC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CA0A-7A14-1246-8EC7-71ECEEA6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41758-9538-C948-AB88-202A6908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5807-106B-BF49-9A40-6FD0F42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11ED7-D282-F94F-9955-6B7F2D8B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1592-ED9A-5545-9FA0-AC32FD37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C3C1-E2EC-5F45-A16D-64226D6C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F31B-3B85-8A4B-B786-69B3F5E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A8CA1-F8ED-8742-BD03-277BBEA6E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262F-7C17-C04F-9237-9AA5C1E71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1810-01B1-9D46-B90B-DBF5C774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D5C5B-DAE4-7549-8C7D-C3907B91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C99D-9463-B942-8E0E-9F947AB9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67E-5491-FA46-935D-5599B5D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9EB1-DC30-CD4F-8B55-F5C0D04D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D0BB-B315-8647-8E66-496E6C96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5482-D3F6-9F4E-A8DB-08D86F9D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02ED9-D86C-7448-BD45-9366AE22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3D71-631D-0144-961A-3018CB1B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0FEC-EF4A-B04A-A69F-75F65954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3FBA3-34A6-D34B-848B-1955629C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201B-2023-004F-AB3E-7C04D14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F727-CCA3-D543-8F94-30509855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CC2-308C-3C4D-A4E9-7DA7340D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3C38-1EE8-AA48-9F7B-89BCDD080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ABB5-1935-7D44-9859-4668AF338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E537E-4349-B54B-8433-64BC38F3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5230-D78A-5041-A712-3B0C69D4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0C4C-F981-1141-B42D-B12AE95F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A7E9-DFEF-1748-ACE9-4C7DFC4C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0151D-DD63-D448-902C-EDBB6BF5C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C4FA1-AE5F-3440-B185-6CD862193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3614-7506-AD48-B562-86D33AADF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D21AF-9FBB-EB4C-A768-1776893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06C2-CB38-204C-B3BF-9FDD51C2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31526-B7E6-144E-B538-D53AB112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7A11C-5FC6-2141-8E78-B60F125E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3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769-134F-C343-9F97-68BBF8E1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7A784-933B-004D-9CA9-2C22483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B720B-65C9-6240-A562-473086F8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D15F-66C4-9044-B037-3FCC9652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8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B67D-AF25-0A40-BB2B-19FBF9C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F1139-4BD4-6343-B857-9B76133B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A769-987D-0847-86FA-C7719205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D321-557A-9244-B5E7-E834A048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20A7-ECAD-F840-AE78-B0ADFB31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C55E-E4A5-7C48-8D8F-D92EBB6CB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172F9-EB1F-B74A-A9E9-622A3CA1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356-077C-8A41-ACC8-170E3B3A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AEB2-D711-B342-B572-36DB6FF8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A207-B118-C244-A587-464318B6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02495-6858-7145-8FEC-85F8D4B8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0C2E5-1351-6D44-8F8F-20B15A3FB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9B8F-E671-F244-841F-A025E35C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C640F-9FAF-D248-B19D-554FF22C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9731-69F5-114D-9B74-AE7FE196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0EF5-CAE9-684C-9C4D-0CD0A9E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2CD2-FD52-8F4F-A0A8-766A521D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8CE9-3A9A-294D-AC31-09B79269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9E41-CD5B-2C4C-A718-BF5187D6FB84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2D5A-33D8-E04D-B7F6-ED7D40D23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4AEC-2677-5B46-8AC7-D83EE381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C34D-AF82-B346-9A89-0FF0A3811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SPAN Image Analytics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2E046-B656-C340-B3CB-AC43C7C92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Ryan Cabeen</a:t>
            </a:r>
          </a:p>
          <a:p>
            <a:r>
              <a:rPr lang="en-US" sz="3500" dirty="0"/>
              <a:t>July 30, 2020</a:t>
            </a:r>
          </a:p>
        </p:txBody>
      </p:sp>
    </p:spTree>
    <p:extLst>
      <p:ext uri="{BB962C8B-B14F-4D97-AF65-F5344CB8AC3E}">
        <p14:creationId xmlns:p14="http://schemas.microsoft.com/office/powerpoint/2010/main" val="280361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Hopkins</a:t>
            </a:r>
            <a:br>
              <a:rPr lang="en-US" dirty="0"/>
            </a:br>
            <a:r>
              <a:rPr lang="en-US" dirty="0"/>
              <a:t>QC3893</a:t>
            </a:r>
          </a:p>
        </p:txBody>
      </p:sp>
      <p:pic>
        <p:nvPicPr>
          <p:cNvPr id="7" name="Picture 6" descr="A close up of an object&#10;&#10;Description automatically generated">
            <a:extLst>
              <a:ext uri="{FF2B5EF4-FFF2-40B4-BE49-F238E27FC236}">
                <a16:creationId xmlns:a16="http://schemas.microsoft.com/office/drawing/2014/main" id="{6FEFEA8C-9C76-D843-8163-263EE920A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6" b="27535"/>
          <a:stretch/>
        </p:blipFill>
        <p:spPr>
          <a:xfrm>
            <a:off x="5194386" y="138753"/>
            <a:ext cx="6874712" cy="3480750"/>
          </a:xfrm>
          <a:prstGeom prst="rect">
            <a:avLst/>
          </a:prstGeom>
        </p:spPr>
      </p:pic>
      <p:pic>
        <p:nvPicPr>
          <p:cNvPr id="9" name="Picture 8" descr="A picture containing group&#10;&#10;Description automatically generated">
            <a:extLst>
              <a:ext uri="{FF2B5EF4-FFF2-40B4-BE49-F238E27FC236}">
                <a16:creationId xmlns:a16="http://schemas.microsoft.com/office/drawing/2014/main" id="{32E1C1E3-4E49-0C49-AE80-F634F6E44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08" b="28448"/>
          <a:stretch/>
        </p:blipFill>
        <p:spPr>
          <a:xfrm>
            <a:off x="51929" y="3710945"/>
            <a:ext cx="6008770" cy="3006380"/>
          </a:xfrm>
          <a:prstGeom prst="rect">
            <a:avLst/>
          </a:prstGeom>
        </p:spPr>
      </p:pic>
      <p:pic>
        <p:nvPicPr>
          <p:cNvPr id="11" name="Picture 10" descr="A close up of a typewriter&#10;&#10;Description automatically generated">
            <a:extLst>
              <a:ext uri="{FF2B5EF4-FFF2-40B4-BE49-F238E27FC236}">
                <a16:creationId xmlns:a16="http://schemas.microsoft.com/office/drawing/2014/main" id="{70E5B9FF-E460-F747-8007-0F028E8BE7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80" b="27991"/>
          <a:stretch/>
        </p:blipFill>
        <p:spPr>
          <a:xfrm>
            <a:off x="6131302" y="3710945"/>
            <a:ext cx="5937796" cy="3006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C00959-2F4C-B841-A35A-30E5C906F2CC}"/>
              </a:ext>
            </a:extLst>
          </p:cNvPr>
          <p:cNvSpPr/>
          <p:nvPr/>
        </p:nvSpPr>
        <p:spPr>
          <a:xfrm>
            <a:off x="10858097" y="2692863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BEB75D-E524-6D4C-A0D2-4D8D2062D8C5}"/>
              </a:ext>
            </a:extLst>
          </p:cNvPr>
          <p:cNvSpPr txBox="1">
            <a:spLocks/>
          </p:cNvSpPr>
          <p:nvPr/>
        </p:nvSpPr>
        <p:spPr>
          <a:xfrm>
            <a:off x="10949774" y="2682318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C3A90-0847-6848-BE9F-F7C357B2473A}"/>
              </a:ext>
            </a:extLst>
          </p:cNvPr>
          <p:cNvSpPr/>
          <p:nvPr/>
        </p:nvSpPr>
        <p:spPr>
          <a:xfrm>
            <a:off x="4514822" y="5833012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6837A6-D1C2-F84B-81FF-1E03272E2C92}"/>
              </a:ext>
            </a:extLst>
          </p:cNvPr>
          <p:cNvSpPr txBox="1">
            <a:spLocks/>
          </p:cNvSpPr>
          <p:nvPr/>
        </p:nvSpPr>
        <p:spPr>
          <a:xfrm>
            <a:off x="4614535" y="5822467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F627D-B832-5C47-B232-61F993934E67}"/>
              </a:ext>
            </a:extLst>
          </p:cNvPr>
          <p:cNvSpPr/>
          <p:nvPr/>
        </p:nvSpPr>
        <p:spPr>
          <a:xfrm>
            <a:off x="10431915" y="5822467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8A5569-F571-2D4B-9870-ECF8869E14E7}"/>
              </a:ext>
            </a:extLst>
          </p:cNvPr>
          <p:cNvSpPr txBox="1">
            <a:spLocks/>
          </p:cNvSpPr>
          <p:nvPr/>
        </p:nvSpPr>
        <p:spPr>
          <a:xfrm>
            <a:off x="10452307" y="5811922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52859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Yale</a:t>
            </a:r>
            <a:br>
              <a:rPr lang="en-US" dirty="0"/>
            </a:br>
            <a:r>
              <a:rPr lang="en-US" dirty="0"/>
              <a:t>FR8090</a:t>
            </a:r>
          </a:p>
        </p:txBody>
      </p:sp>
      <p:pic>
        <p:nvPicPr>
          <p:cNvPr id="3" name="Picture 2" descr="A picture containing object, keyboard&#10;&#10;Description automatically generated">
            <a:extLst>
              <a:ext uri="{FF2B5EF4-FFF2-40B4-BE49-F238E27FC236}">
                <a16:creationId xmlns:a16="http://schemas.microsoft.com/office/drawing/2014/main" id="{DE478B4B-5F2F-FB4C-8C46-0ED515AA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6395" r="698" b="30273"/>
          <a:stretch/>
        </p:blipFill>
        <p:spPr>
          <a:xfrm>
            <a:off x="4034245" y="600892"/>
            <a:ext cx="7945975" cy="3030583"/>
          </a:xfrm>
          <a:prstGeom prst="rect">
            <a:avLst/>
          </a:prstGeom>
        </p:spPr>
      </p:pic>
      <p:pic>
        <p:nvPicPr>
          <p:cNvPr id="6" name="Picture 5" descr="A close up of a typewriter&#10;&#10;Description automatically generated">
            <a:extLst>
              <a:ext uri="{FF2B5EF4-FFF2-40B4-BE49-F238E27FC236}">
                <a16:creationId xmlns:a16="http://schemas.microsoft.com/office/drawing/2014/main" id="{BEABFBDB-84D9-C640-BEAB-B2CCE2538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3" t="27992" r="498" b="29817"/>
          <a:stretch/>
        </p:blipFill>
        <p:spPr>
          <a:xfrm>
            <a:off x="195943" y="3799377"/>
            <a:ext cx="5978035" cy="251921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2A00BC9-2408-1240-9302-64E8392C9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3" t="26852" r="299" b="28448"/>
          <a:stretch/>
        </p:blipFill>
        <p:spPr>
          <a:xfrm>
            <a:off x="6261462" y="3799377"/>
            <a:ext cx="5642535" cy="2519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A189AF-D944-0144-A4BF-F3CD7B54BD30}"/>
              </a:ext>
            </a:extLst>
          </p:cNvPr>
          <p:cNvSpPr/>
          <p:nvPr/>
        </p:nvSpPr>
        <p:spPr>
          <a:xfrm>
            <a:off x="10858097" y="2692863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CBDBA1-80D0-AF4D-8124-4E2AF6D3144C}"/>
              </a:ext>
            </a:extLst>
          </p:cNvPr>
          <p:cNvSpPr txBox="1">
            <a:spLocks/>
          </p:cNvSpPr>
          <p:nvPr/>
        </p:nvSpPr>
        <p:spPr>
          <a:xfrm>
            <a:off x="10949774" y="2682318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66CF7-4757-A049-9576-ADA1F73376FA}"/>
              </a:ext>
            </a:extLst>
          </p:cNvPr>
          <p:cNvSpPr/>
          <p:nvPr/>
        </p:nvSpPr>
        <p:spPr>
          <a:xfrm>
            <a:off x="4672042" y="5518193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4BE15D4-E50B-0B46-9282-5AACD6F4E672}"/>
              </a:ext>
            </a:extLst>
          </p:cNvPr>
          <p:cNvSpPr txBox="1">
            <a:spLocks/>
          </p:cNvSpPr>
          <p:nvPr/>
        </p:nvSpPr>
        <p:spPr>
          <a:xfrm>
            <a:off x="4771755" y="5507648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B3AD22-A0DF-B842-B61C-133E8944AE33}"/>
              </a:ext>
            </a:extLst>
          </p:cNvPr>
          <p:cNvSpPr/>
          <p:nvPr/>
        </p:nvSpPr>
        <p:spPr>
          <a:xfrm>
            <a:off x="10156630" y="5495633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FBAA3D-7915-AC47-8398-43B120D25F8B}"/>
              </a:ext>
            </a:extLst>
          </p:cNvPr>
          <p:cNvSpPr txBox="1">
            <a:spLocks/>
          </p:cNvSpPr>
          <p:nvPr/>
        </p:nvSpPr>
        <p:spPr>
          <a:xfrm>
            <a:off x="10177022" y="5485088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93992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UT</a:t>
            </a:r>
            <a:br>
              <a:rPr lang="en-US" dirty="0"/>
            </a:br>
            <a:r>
              <a:rPr lang="en-US" dirty="0"/>
              <a:t>UT0002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3B5D9E6-D0B7-0E4D-8BD2-6DEF37690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2" t="28072" b="27683"/>
          <a:stretch/>
        </p:blipFill>
        <p:spPr>
          <a:xfrm>
            <a:off x="3785578" y="163100"/>
            <a:ext cx="8358552" cy="3662402"/>
          </a:xfrm>
          <a:prstGeom prst="rect">
            <a:avLst/>
          </a:prstGeom>
        </p:spPr>
      </p:pic>
      <p:pic>
        <p:nvPicPr>
          <p:cNvPr id="8" name="Picture 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3BF631CE-11C8-E645-A21F-5DB5A5883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5" t="27764" b="26851"/>
          <a:stretch/>
        </p:blipFill>
        <p:spPr>
          <a:xfrm>
            <a:off x="218847" y="3944981"/>
            <a:ext cx="6060480" cy="271324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315685A-3176-AF44-98BB-0708E05C8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06" t="25483" r="189" b="27147"/>
          <a:stretch/>
        </p:blipFill>
        <p:spPr>
          <a:xfrm>
            <a:off x="6337690" y="3944981"/>
            <a:ext cx="5806440" cy="2713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D2A42B-03F3-CE41-A644-AA650BD372A7}"/>
              </a:ext>
            </a:extLst>
          </p:cNvPr>
          <p:cNvSpPr/>
          <p:nvPr/>
        </p:nvSpPr>
        <p:spPr>
          <a:xfrm>
            <a:off x="10969962" y="2876492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1310AC-E5E5-3840-902B-66214354208A}"/>
              </a:ext>
            </a:extLst>
          </p:cNvPr>
          <p:cNvSpPr txBox="1">
            <a:spLocks/>
          </p:cNvSpPr>
          <p:nvPr/>
        </p:nvSpPr>
        <p:spPr>
          <a:xfrm>
            <a:off x="11061639" y="2865947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40F21-C58C-7640-B505-EFABBD747D08}"/>
              </a:ext>
            </a:extLst>
          </p:cNvPr>
          <p:cNvSpPr/>
          <p:nvPr/>
        </p:nvSpPr>
        <p:spPr>
          <a:xfrm>
            <a:off x="10407257" y="5714885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1668DC0-839E-824A-8E0F-AFC38536581B}"/>
              </a:ext>
            </a:extLst>
          </p:cNvPr>
          <p:cNvSpPr txBox="1">
            <a:spLocks/>
          </p:cNvSpPr>
          <p:nvPr/>
        </p:nvSpPr>
        <p:spPr>
          <a:xfrm>
            <a:off x="10427649" y="5704340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A02173-9E6A-5646-937C-478314192C6E}"/>
              </a:ext>
            </a:extLst>
          </p:cNvPr>
          <p:cNvSpPr/>
          <p:nvPr/>
        </p:nvSpPr>
        <p:spPr>
          <a:xfrm>
            <a:off x="4702627" y="5741011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18C43E9-1CEF-2B41-996C-C3ED68C76EA7}"/>
              </a:ext>
            </a:extLst>
          </p:cNvPr>
          <p:cNvSpPr txBox="1">
            <a:spLocks/>
          </p:cNvSpPr>
          <p:nvPr/>
        </p:nvSpPr>
        <p:spPr>
          <a:xfrm>
            <a:off x="4802340" y="5730466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174960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966734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br>
              <a:rPr lang="en-US" dirty="0"/>
            </a:br>
            <a:r>
              <a:rPr lang="en-US" dirty="0"/>
              <a:t>U of Iowa</a:t>
            </a:r>
            <a:br>
              <a:rPr lang="en-US" dirty="0"/>
            </a:br>
            <a:r>
              <a:rPr lang="en-US" dirty="0"/>
              <a:t>UI0000  (no lesion?)</a:t>
            </a:r>
          </a:p>
        </p:txBody>
      </p:sp>
      <p:pic>
        <p:nvPicPr>
          <p:cNvPr id="3" name="Picture 2" descr="A close up of a typewriter&#10;&#10;Description automatically generated">
            <a:extLst>
              <a:ext uri="{FF2B5EF4-FFF2-40B4-BE49-F238E27FC236}">
                <a16:creationId xmlns:a16="http://schemas.microsoft.com/office/drawing/2014/main" id="{B452100D-C1AB-1B4B-8281-FA2671449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99" b="26487"/>
          <a:stretch/>
        </p:blipFill>
        <p:spPr>
          <a:xfrm>
            <a:off x="5417400" y="227622"/>
            <a:ext cx="6615532" cy="3348694"/>
          </a:xfrm>
          <a:prstGeom prst="rect">
            <a:avLst/>
          </a:prstGeom>
        </p:spPr>
      </p:pic>
      <p:pic>
        <p:nvPicPr>
          <p:cNvPr id="7" name="Picture 6" descr="A close up of a typewriter&#10;&#10;Description automatically generated">
            <a:extLst>
              <a:ext uri="{FF2B5EF4-FFF2-40B4-BE49-F238E27FC236}">
                <a16:creationId xmlns:a16="http://schemas.microsoft.com/office/drawing/2014/main" id="{5DCF19FB-BA20-B740-B925-A49687999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45" b="26718"/>
          <a:stretch/>
        </p:blipFill>
        <p:spPr>
          <a:xfrm>
            <a:off x="178522" y="3625356"/>
            <a:ext cx="5917283" cy="3079116"/>
          </a:xfrm>
          <a:prstGeom prst="rect">
            <a:avLst/>
          </a:prstGeom>
        </p:spPr>
      </p:pic>
      <p:pic>
        <p:nvPicPr>
          <p:cNvPr id="10" name="Picture 9" descr="A picture containing food, table, sitting, pizza&#10;&#10;Description automatically generated">
            <a:extLst>
              <a:ext uri="{FF2B5EF4-FFF2-40B4-BE49-F238E27FC236}">
                <a16:creationId xmlns:a16="http://schemas.microsoft.com/office/drawing/2014/main" id="{D84AA1F2-74C1-B941-9BA0-FEB9CE35C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7" b="26487"/>
          <a:stretch/>
        </p:blipFill>
        <p:spPr>
          <a:xfrm>
            <a:off x="6155584" y="3653842"/>
            <a:ext cx="5877348" cy="30506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9DD18A-0CC7-B84E-970B-5B7B421B299E}"/>
              </a:ext>
            </a:extLst>
          </p:cNvPr>
          <p:cNvSpPr/>
          <p:nvPr/>
        </p:nvSpPr>
        <p:spPr>
          <a:xfrm>
            <a:off x="10839333" y="2680549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951EC85-9384-C642-BD70-1983A1C24130}"/>
              </a:ext>
            </a:extLst>
          </p:cNvPr>
          <p:cNvSpPr txBox="1">
            <a:spLocks/>
          </p:cNvSpPr>
          <p:nvPr/>
        </p:nvSpPr>
        <p:spPr>
          <a:xfrm>
            <a:off x="10931010" y="2670004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A3B15-D49A-6D4B-824F-A5AD096A1212}"/>
              </a:ext>
            </a:extLst>
          </p:cNvPr>
          <p:cNvSpPr/>
          <p:nvPr/>
        </p:nvSpPr>
        <p:spPr>
          <a:xfrm>
            <a:off x="10276628" y="5837372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A9687D2-60C2-D349-B4CA-C9E72BB43278}"/>
              </a:ext>
            </a:extLst>
          </p:cNvPr>
          <p:cNvSpPr txBox="1">
            <a:spLocks/>
          </p:cNvSpPr>
          <p:nvPr/>
        </p:nvSpPr>
        <p:spPr>
          <a:xfrm>
            <a:off x="10297020" y="5826827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72A3D-101E-EC4E-85F6-BA6BF533A7F7}"/>
              </a:ext>
            </a:extLst>
          </p:cNvPr>
          <p:cNvSpPr/>
          <p:nvPr/>
        </p:nvSpPr>
        <p:spPr>
          <a:xfrm>
            <a:off x="4571999" y="5911465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FF8C229-AD52-FF45-8F1D-4FBA4A8FF1A3}"/>
              </a:ext>
            </a:extLst>
          </p:cNvPr>
          <p:cNvSpPr txBox="1">
            <a:spLocks/>
          </p:cNvSpPr>
          <p:nvPr/>
        </p:nvSpPr>
        <p:spPr>
          <a:xfrm>
            <a:off x="4671712" y="5900920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66968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7976-F0D2-8C4C-8871-22D24182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2D4B-6B8E-7E4B-9552-BBE4ED62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46" y="1551447"/>
            <a:ext cx="8455076" cy="2864443"/>
          </a:xfrm>
        </p:spPr>
        <p:txBody>
          <a:bodyPr>
            <a:normAutofit/>
          </a:bodyPr>
          <a:lstStyle/>
          <a:p>
            <a:r>
              <a:rPr lang="en-US" sz="2600" dirty="0"/>
              <a:t>We can extract echo times from image headers</a:t>
            </a:r>
          </a:p>
          <a:p>
            <a:r>
              <a:rPr lang="en-US" sz="2600" dirty="0"/>
              <a:t>In-homogeneity of surface coils has an effect</a:t>
            </a:r>
          </a:p>
          <a:p>
            <a:r>
              <a:rPr lang="en-US" sz="2600" dirty="0"/>
              <a:t>Intra-session motion is a possibility (only one so far)</a:t>
            </a:r>
          </a:p>
          <a:p>
            <a:r>
              <a:rPr lang="en-US" sz="2600" dirty="0"/>
              <a:t>We have some upload issues being resolved (only for Yale)</a:t>
            </a:r>
          </a:p>
          <a:p>
            <a:pPr marL="0" indent="0">
              <a:buNone/>
            </a:pPr>
            <a:r>
              <a:rPr lang="en-US" sz="2400" dirty="0"/>
              <a:t> Please send along scan descriptions for validation purposes, especially the </a:t>
            </a:r>
            <a:r>
              <a:rPr lang="en-US" sz="2400" b="1" dirty="0"/>
              <a:t>number of echoes </a:t>
            </a:r>
            <a:r>
              <a:rPr lang="en-US" sz="2400" dirty="0"/>
              <a:t>and </a:t>
            </a:r>
            <a:r>
              <a:rPr lang="en-US" sz="2400" b="1" dirty="0"/>
              <a:t>hemisphere of the stroke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79F7139-8F54-0747-8B43-2E236EFB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8" t="2531" r="9973" b="15900"/>
          <a:stretch/>
        </p:blipFill>
        <p:spPr>
          <a:xfrm>
            <a:off x="9224554" y="4415890"/>
            <a:ext cx="2138533" cy="1446727"/>
          </a:xfrm>
          <a:prstGeom prst="rect">
            <a:avLst/>
          </a:prstGeom>
        </p:spPr>
      </p:pic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8D69FD25-59CE-7E48-90A1-9855C3E06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8" t="-108" r="8009" b="30010"/>
          <a:stretch/>
        </p:blipFill>
        <p:spPr>
          <a:xfrm>
            <a:off x="9224555" y="2914250"/>
            <a:ext cx="2129246" cy="1366703"/>
          </a:xfrm>
          <a:prstGeom prst="rect">
            <a:avLst/>
          </a:prstGeom>
        </p:spPr>
      </p:pic>
      <p:pic>
        <p:nvPicPr>
          <p:cNvPr id="9" name="Picture 8" descr="A picture containing photo, looking, dog&#10;&#10;Description automatically generated">
            <a:extLst>
              <a:ext uri="{FF2B5EF4-FFF2-40B4-BE49-F238E27FC236}">
                <a16:creationId xmlns:a16="http://schemas.microsoft.com/office/drawing/2014/main" id="{2B378EBC-E57E-1A4A-A198-7CBF9B89D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8" t="1637" r="10341" b="32718"/>
          <a:stretch/>
        </p:blipFill>
        <p:spPr>
          <a:xfrm>
            <a:off x="9224554" y="1368153"/>
            <a:ext cx="2129246" cy="14619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253777-32A4-0240-B913-AAE9E9AB5DF4}"/>
              </a:ext>
            </a:extLst>
          </p:cNvPr>
          <p:cNvSpPr txBox="1">
            <a:spLocks/>
          </p:cNvSpPr>
          <p:nvPr/>
        </p:nvSpPr>
        <p:spPr>
          <a:xfrm>
            <a:off x="10686465" y="2782312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EFD8EC-975E-F044-B2EF-E6F311927BA2}"/>
              </a:ext>
            </a:extLst>
          </p:cNvPr>
          <p:cNvSpPr txBox="1">
            <a:spLocks/>
          </p:cNvSpPr>
          <p:nvPr/>
        </p:nvSpPr>
        <p:spPr>
          <a:xfrm>
            <a:off x="10600979" y="4244229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A7EFF5-8278-0946-AA0D-F08D156708FF}"/>
              </a:ext>
            </a:extLst>
          </p:cNvPr>
          <p:cNvSpPr txBox="1">
            <a:spLocks/>
          </p:cNvSpPr>
          <p:nvPr/>
        </p:nvSpPr>
        <p:spPr>
          <a:xfrm>
            <a:off x="10830275" y="1215792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T2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6DE76-7C44-5546-B71A-FB6BD634B352}"/>
              </a:ext>
            </a:extLst>
          </p:cNvPr>
          <p:cNvCxnSpPr>
            <a:cxnSpLocks/>
          </p:cNvCxnSpPr>
          <p:nvPr/>
        </p:nvCxnSpPr>
        <p:spPr>
          <a:xfrm>
            <a:off x="9102524" y="4365133"/>
            <a:ext cx="529624" cy="2808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tar in the background&#10;&#10;Description automatically generated">
            <a:extLst>
              <a:ext uri="{FF2B5EF4-FFF2-40B4-BE49-F238E27FC236}">
                <a16:creationId xmlns:a16="http://schemas.microsoft.com/office/drawing/2014/main" id="{7532F847-6887-FB45-9778-78D4FD3208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4" t="2851" r="-1"/>
          <a:stretch/>
        </p:blipFill>
        <p:spPr>
          <a:xfrm>
            <a:off x="925461" y="4600621"/>
            <a:ext cx="2317414" cy="158166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B884B6D-2438-8840-93E7-0209F4DC8C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81" t="7013" r="5103" b="14581"/>
          <a:stretch/>
        </p:blipFill>
        <p:spPr>
          <a:xfrm>
            <a:off x="5812710" y="4600620"/>
            <a:ext cx="2397182" cy="1567273"/>
          </a:xfrm>
          <a:prstGeom prst="rect">
            <a:avLst/>
          </a:prstGeom>
        </p:spPr>
      </p:pic>
      <p:pic>
        <p:nvPicPr>
          <p:cNvPr id="21" name="Picture 20" descr="A star filled sky&#10;&#10;Description automatically generated">
            <a:extLst>
              <a:ext uri="{FF2B5EF4-FFF2-40B4-BE49-F238E27FC236}">
                <a16:creationId xmlns:a16="http://schemas.microsoft.com/office/drawing/2014/main" id="{F09B5EF1-1974-F14E-A4E9-CD2CD09BD1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07" r="10328" b="11041"/>
          <a:stretch/>
        </p:blipFill>
        <p:spPr>
          <a:xfrm>
            <a:off x="3495415" y="4600621"/>
            <a:ext cx="2126649" cy="15672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FC63687-3A47-664C-BBCF-E97844B70800}"/>
              </a:ext>
            </a:extLst>
          </p:cNvPr>
          <p:cNvSpPr txBox="1">
            <a:spLocks/>
          </p:cNvSpPr>
          <p:nvPr/>
        </p:nvSpPr>
        <p:spPr>
          <a:xfrm>
            <a:off x="9488215" y="729837"/>
            <a:ext cx="1755021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Motion Issue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3C7FE84-5DBE-6A46-A6A1-B09D4FB0310C}"/>
              </a:ext>
            </a:extLst>
          </p:cNvPr>
          <p:cNvSpPr txBox="1">
            <a:spLocks/>
          </p:cNvSpPr>
          <p:nvPr/>
        </p:nvSpPr>
        <p:spPr>
          <a:xfrm>
            <a:off x="3242875" y="6054449"/>
            <a:ext cx="3045117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In-homogeneity Issue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9E6BE6-D7C7-2B46-A03D-8B9D6038FE17}"/>
              </a:ext>
            </a:extLst>
          </p:cNvPr>
          <p:cNvCxnSpPr>
            <a:cxnSpLocks/>
          </p:cNvCxnSpPr>
          <p:nvPr/>
        </p:nvCxnSpPr>
        <p:spPr>
          <a:xfrm flipV="1">
            <a:off x="1524000" y="5822953"/>
            <a:ext cx="85063" cy="68988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E8F0B0E-3C6F-404D-931E-BB9452757F22}"/>
              </a:ext>
            </a:extLst>
          </p:cNvPr>
          <p:cNvSpPr txBox="1">
            <a:spLocks/>
          </p:cNvSpPr>
          <p:nvPr/>
        </p:nvSpPr>
        <p:spPr>
          <a:xfrm>
            <a:off x="4870145" y="5531086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6CB1A1-E900-EA43-AB42-7E568566A86D}"/>
              </a:ext>
            </a:extLst>
          </p:cNvPr>
          <p:cNvSpPr txBox="1">
            <a:spLocks/>
          </p:cNvSpPr>
          <p:nvPr/>
        </p:nvSpPr>
        <p:spPr>
          <a:xfrm>
            <a:off x="7363979" y="5547064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1E56E3A-44D1-E748-9A2C-D40B994999D2}"/>
              </a:ext>
            </a:extLst>
          </p:cNvPr>
          <p:cNvSpPr txBox="1">
            <a:spLocks/>
          </p:cNvSpPr>
          <p:nvPr/>
        </p:nvSpPr>
        <p:spPr>
          <a:xfrm>
            <a:off x="2756899" y="5531085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8924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3993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Image Collection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377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Preprocessing: Conversion and Harmonization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2761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Estimation:</a:t>
            </a:r>
          </a:p>
          <a:p>
            <a:pPr algn="ctr"/>
            <a:r>
              <a:rPr lang="en-US" dirty="0"/>
              <a:t>Estimate maps of ADC &amp; T2</a:t>
            </a:r>
          </a:p>
        </p:txBody>
      </p:sp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31BCCB6C-D2F4-1643-9B42-5C4C4E782A94}"/>
              </a:ext>
            </a:extLst>
          </p:cNvPr>
          <p:cNvSpPr/>
          <p:nvPr/>
        </p:nvSpPr>
        <p:spPr>
          <a:xfrm>
            <a:off x="77145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Lesion Segmentation and Statistical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10166131" y="2627585"/>
            <a:ext cx="1576552" cy="174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2031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FB4-27E7-E94F-BFF9-F6DE28F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LONI IDA Data Wrangling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0E1D-1E4F-3C4B-A146-5018330E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64" y="1815475"/>
            <a:ext cx="3474307" cy="2442250"/>
          </a:xfrm>
          <a:prstGeom prst="rect">
            <a:avLst/>
          </a:prstGeom>
        </p:spPr>
      </p:pic>
      <p:pic>
        <p:nvPicPr>
          <p:cNvPr id="7" name="Picture 6" descr="A picture containing sitting, different, large, computer&#10;&#10;Description automatically generated">
            <a:extLst>
              <a:ext uri="{FF2B5EF4-FFF2-40B4-BE49-F238E27FC236}">
                <a16:creationId xmlns:a16="http://schemas.microsoft.com/office/drawing/2014/main" id="{CB666B99-A70E-2F4B-A9DB-0A62071B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09" y="3781998"/>
            <a:ext cx="3880943" cy="2676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4AA968-2651-6A4E-8983-197BB7AA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871" y="1799087"/>
            <a:ext cx="3089789" cy="29322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AD21A-BC48-2843-9699-5F743162A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765" y="3346432"/>
            <a:ext cx="4002424" cy="311185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06941-5691-D34A-AF13-FBD3A583E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274" y="1783798"/>
            <a:ext cx="2768566" cy="226347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C327676F-25F0-BE40-970A-4FA36FBF5464}"/>
              </a:ext>
            </a:extLst>
          </p:cNvPr>
          <p:cNvSpPr/>
          <p:nvPr/>
        </p:nvSpPr>
        <p:spPr>
          <a:xfrm flipV="1">
            <a:off x="535355" y="4263532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85ACBF12-A68F-6C40-A583-2D702CFD93D7}"/>
              </a:ext>
            </a:extLst>
          </p:cNvPr>
          <p:cNvSpPr/>
          <p:nvPr/>
        </p:nvSpPr>
        <p:spPr>
          <a:xfrm flipV="1">
            <a:off x="5442168" y="4731316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9C51C099-CD57-3840-9B17-EA19DF7F7E57}"/>
              </a:ext>
            </a:extLst>
          </p:cNvPr>
          <p:cNvSpPr/>
          <p:nvPr/>
        </p:nvSpPr>
        <p:spPr>
          <a:xfrm>
            <a:off x="4134971" y="303660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B25BBC56-6EE0-A34A-86FB-18FEFA11B54E}"/>
              </a:ext>
            </a:extLst>
          </p:cNvPr>
          <p:cNvSpPr/>
          <p:nvPr/>
        </p:nvSpPr>
        <p:spPr>
          <a:xfrm>
            <a:off x="8261239" y="260879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BABD28-E35B-8640-B157-EB012785BC74}"/>
              </a:ext>
            </a:extLst>
          </p:cNvPr>
          <p:cNvSpPr txBox="1"/>
          <p:nvPr/>
        </p:nvSpPr>
        <p:spPr>
          <a:xfrm>
            <a:off x="383535" y="5106593"/>
            <a:ext cx="68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3D908-D3FF-974E-9DDA-396D848E755B}"/>
              </a:ext>
            </a:extLst>
          </p:cNvPr>
          <p:cNvSpPr txBox="1"/>
          <p:nvPr/>
        </p:nvSpPr>
        <p:spPr>
          <a:xfrm>
            <a:off x="3967452" y="2605595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64D44-F09F-2449-94C2-7734C1742C44}"/>
              </a:ext>
            </a:extLst>
          </p:cNvPr>
          <p:cNvSpPr txBox="1"/>
          <p:nvPr/>
        </p:nvSpPr>
        <p:spPr>
          <a:xfrm>
            <a:off x="5282525" y="55624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E1CCE-E08E-F347-80C2-2D02E76D1EDE}"/>
              </a:ext>
            </a:extLst>
          </p:cNvPr>
          <p:cNvSpPr txBox="1"/>
          <p:nvPr/>
        </p:nvSpPr>
        <p:spPr>
          <a:xfrm>
            <a:off x="8008392" y="2209666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3C26D2B-D62E-3845-A10D-3B4BAC47EF7B}"/>
              </a:ext>
            </a:extLst>
          </p:cNvPr>
          <p:cNvSpPr/>
          <p:nvPr/>
        </p:nvSpPr>
        <p:spPr>
          <a:xfrm>
            <a:off x="10919663" y="4054789"/>
            <a:ext cx="370702" cy="946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569A3-A6BC-2549-A42E-46A6755C398F}"/>
              </a:ext>
            </a:extLst>
          </p:cNvPr>
          <p:cNvSpPr txBox="1"/>
          <p:nvPr/>
        </p:nvSpPr>
        <p:spPr>
          <a:xfrm>
            <a:off x="10589577" y="5120144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1909428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CDD5-6D72-9144-9970-ABCC654B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3E69AABA-9384-6A4B-A575-0FFE52E724DF}"/>
              </a:ext>
            </a:extLst>
          </p:cNvPr>
          <p:cNvSpPr/>
          <p:nvPr/>
        </p:nvSpPr>
        <p:spPr>
          <a:xfrm>
            <a:off x="1145573" y="1834791"/>
            <a:ext cx="2534854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Format Conversion</a:t>
            </a:r>
          </a:p>
          <a:p>
            <a:pPr algn="ctr"/>
            <a:r>
              <a:rPr lang="en-US" dirty="0"/>
              <a:t>DICOM to </a:t>
            </a:r>
            <a:r>
              <a:rPr lang="en-US" dirty="0" err="1"/>
              <a:t>NIfTI</a:t>
            </a:r>
            <a:endParaRPr lang="en-US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ED053D3-6174-B74F-A3BF-447EC7F5E08A}"/>
              </a:ext>
            </a:extLst>
          </p:cNvPr>
          <p:cNvSpPr/>
          <p:nvPr/>
        </p:nvSpPr>
        <p:spPr>
          <a:xfrm>
            <a:off x="3680427" y="1834791"/>
            <a:ext cx="2434282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</a:p>
          <a:p>
            <a:pPr algn="ctr"/>
            <a:r>
              <a:rPr lang="en-US" dirty="0"/>
              <a:t>Meta-data (site &amp; scan parameters)</a:t>
            </a:r>
          </a:p>
        </p:txBody>
      </p:sp>
      <p:sp>
        <p:nvSpPr>
          <p:cNvPr id="10" name="Right Arrow Callout 9">
            <a:extLst>
              <a:ext uri="{FF2B5EF4-FFF2-40B4-BE49-F238E27FC236}">
                <a16:creationId xmlns:a16="http://schemas.microsoft.com/office/drawing/2014/main" id="{3D0FA66F-DDA6-D244-BC4A-3C2DD095C096}"/>
              </a:ext>
            </a:extLst>
          </p:cNvPr>
          <p:cNvSpPr/>
          <p:nvPr/>
        </p:nvSpPr>
        <p:spPr>
          <a:xfrm>
            <a:off x="6143596" y="1834791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Harmonize </a:t>
            </a:r>
          </a:p>
          <a:p>
            <a:pPr algn="ctr"/>
            <a:r>
              <a:rPr lang="en-US" dirty="0"/>
              <a:t>3D Image orientation and resolution</a:t>
            </a:r>
          </a:p>
        </p:txBody>
      </p: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38076A1A-08DA-DD4A-9738-B94B391A0981}"/>
              </a:ext>
            </a:extLst>
          </p:cNvPr>
          <p:cNvSpPr/>
          <p:nvPr/>
        </p:nvSpPr>
        <p:spPr>
          <a:xfrm>
            <a:off x="8789828" y="1828613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Collect, Sort and Harmonize Scans</a:t>
            </a:r>
          </a:p>
        </p:txBody>
      </p:sp>
      <p:pic>
        <p:nvPicPr>
          <p:cNvPr id="16" name="Picture 1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7FDC2FE-2C1B-2543-BAAC-33ED4E83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" y="3896610"/>
            <a:ext cx="2146534" cy="2096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F94F3-2EF3-2644-9313-60F404D2BBE3}"/>
              </a:ext>
            </a:extLst>
          </p:cNvPr>
          <p:cNvSpPr txBox="1"/>
          <p:nvPr/>
        </p:nvSpPr>
        <p:spPr>
          <a:xfrm>
            <a:off x="128143" y="6048521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(note: DICOM names shortened for clarity)</a:t>
            </a:r>
          </a:p>
        </p:txBody>
      </p:sp>
      <p:pic>
        <p:nvPicPr>
          <p:cNvPr id="21" name="Picture 2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D4F75B-A6C1-0A4C-A6C0-BD93EE07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62"/>
          <a:stretch/>
        </p:blipFill>
        <p:spPr>
          <a:xfrm>
            <a:off x="2278573" y="3896609"/>
            <a:ext cx="2699520" cy="2096419"/>
          </a:xfrm>
          <a:prstGeom prst="rect">
            <a:avLst/>
          </a:prstGeom>
        </p:spPr>
      </p:pic>
      <p:pic>
        <p:nvPicPr>
          <p:cNvPr id="23" name="Picture 22" descr="A picture containing small, table, sitting, colorful&#10;&#10;Description automatically generated">
            <a:extLst>
              <a:ext uri="{FF2B5EF4-FFF2-40B4-BE49-F238E27FC236}">
                <a16:creationId xmlns:a16="http://schemas.microsoft.com/office/drawing/2014/main" id="{5B8A3A51-7675-BF40-9625-96AF913E2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395" y="3896608"/>
            <a:ext cx="2267302" cy="2359421"/>
          </a:xfrm>
          <a:prstGeom prst="rect">
            <a:avLst/>
          </a:prstGeom>
        </p:spPr>
      </p:pic>
      <p:pic>
        <p:nvPicPr>
          <p:cNvPr id="25" name="Picture 24" descr="A picture containing airplane, dark, sitting, screen&#10;&#10;Description automatically generated">
            <a:extLst>
              <a:ext uri="{FF2B5EF4-FFF2-40B4-BE49-F238E27FC236}">
                <a16:creationId xmlns:a16="http://schemas.microsoft.com/office/drawing/2014/main" id="{CD8887D4-328B-D64D-8E91-1565AA10B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54" y="3896608"/>
            <a:ext cx="2572643" cy="235942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65552-BE02-6644-A4DF-35CBB2B5F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654" y="3896608"/>
            <a:ext cx="1532220" cy="1744718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73893D26-12B7-2A4E-B3F7-7DAE564BD042}"/>
              </a:ext>
            </a:extLst>
          </p:cNvPr>
          <p:cNvSpPr/>
          <p:nvPr/>
        </p:nvSpPr>
        <p:spPr>
          <a:xfrm>
            <a:off x="76341" y="2283817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5F4F47-3141-8C4A-AA87-2A27BB380C5E}"/>
              </a:ext>
            </a:extLst>
          </p:cNvPr>
          <p:cNvSpPr txBox="1"/>
          <p:nvPr/>
        </p:nvSpPr>
        <p:spPr>
          <a:xfrm>
            <a:off x="11514510" y="2516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9F29-F430-6340-91A0-5FB5B167B96D}"/>
              </a:ext>
            </a:extLst>
          </p:cNvPr>
          <p:cNvSpPr txBox="1"/>
          <p:nvPr/>
        </p:nvSpPr>
        <p:spPr>
          <a:xfrm>
            <a:off x="5186030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(some sites use a different FOV within a single session)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E7B7F-128B-C440-A145-E7F5C1B18BA3}"/>
              </a:ext>
            </a:extLst>
          </p:cNvPr>
          <p:cNvSpPr txBox="1"/>
          <p:nvPr/>
        </p:nvSpPr>
        <p:spPr>
          <a:xfrm>
            <a:off x="7832262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(we harmonize the data to remove these differences)</a:t>
            </a:r>
          </a:p>
        </p:txBody>
      </p:sp>
    </p:spTree>
    <p:extLst>
      <p:ext uri="{BB962C8B-B14F-4D97-AF65-F5344CB8AC3E}">
        <p14:creationId xmlns:p14="http://schemas.microsoft.com/office/powerpoint/2010/main" val="157918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07181" y="236893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11018323" y="236893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6E957B21-A154-2A44-9658-06350E44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309" y="2034878"/>
            <a:ext cx="1861862" cy="1583824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CDA1C9B5-2DBF-0E4B-A415-FEFB8684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290" y="2019656"/>
            <a:ext cx="2037907" cy="1583824"/>
          </a:xfrm>
          <a:prstGeom prst="rect">
            <a:avLst/>
          </a:prstGeom>
        </p:spPr>
      </p:pic>
      <p:pic>
        <p:nvPicPr>
          <p:cNvPr id="11" name="Picture 10" descr="A picture containing speaker, star&#10;&#10;Description automatically generated">
            <a:extLst>
              <a:ext uri="{FF2B5EF4-FFF2-40B4-BE49-F238E27FC236}">
                <a16:creationId xmlns:a16="http://schemas.microsoft.com/office/drawing/2014/main" id="{C64D778B-5EAA-B140-B42D-760F87769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316" y="2011701"/>
            <a:ext cx="1944211" cy="1571314"/>
          </a:xfrm>
          <a:prstGeom prst="rect">
            <a:avLst/>
          </a:prstGeom>
        </p:spPr>
      </p:pic>
      <p:pic>
        <p:nvPicPr>
          <p:cNvPr id="13" name="Picture 12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2097B102-EF6C-ED4E-B03B-2F9B379E6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091" y="1898204"/>
            <a:ext cx="2311054" cy="1858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FB25D-CC31-0342-9299-9EE701FAE523}"/>
              </a:ext>
            </a:extLst>
          </p:cNvPr>
          <p:cNvSpPr txBox="1"/>
          <p:nvPr/>
        </p:nvSpPr>
        <p:spPr>
          <a:xfrm>
            <a:off x="1004982" y="1590960"/>
            <a:ext cx="753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Apparent Diffusivity Coefficient (ADC) from multiple b-values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7489646" y="2384692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051FC-A93E-C941-9DC2-D453C749D2F2}"/>
              </a:ext>
            </a:extLst>
          </p:cNvPr>
          <p:cNvSpPr txBox="1"/>
          <p:nvPr/>
        </p:nvSpPr>
        <p:spPr>
          <a:xfrm>
            <a:off x="1711938" y="3686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969A-DF57-DF40-84E5-3A17F92A439F}"/>
              </a:ext>
            </a:extLst>
          </p:cNvPr>
          <p:cNvSpPr txBox="1"/>
          <p:nvPr/>
        </p:nvSpPr>
        <p:spPr>
          <a:xfrm>
            <a:off x="3631922" y="366895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b=500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6561-31B4-F84C-8D8C-93FF56FFDF01}"/>
              </a:ext>
            </a:extLst>
          </p:cNvPr>
          <p:cNvSpPr txBox="1"/>
          <p:nvPr/>
        </p:nvSpPr>
        <p:spPr>
          <a:xfrm>
            <a:off x="5629354" y="365262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b=1000 s/mm</a:t>
            </a:r>
            <a:r>
              <a:rPr lang="en-US" baseline="30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905E2-8FFD-8043-BCB1-B510EACB201F}"/>
              </a:ext>
            </a:extLst>
          </p:cNvPr>
          <p:cNvSpPr txBox="1"/>
          <p:nvPr/>
        </p:nvSpPr>
        <p:spPr>
          <a:xfrm>
            <a:off x="9444711" y="37717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  <a:endParaRPr lang="en-US" baseline="300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F06E837-EAA8-914C-8E6C-6EBD63A182EF}"/>
              </a:ext>
            </a:extLst>
          </p:cNvPr>
          <p:cNvSpPr/>
          <p:nvPr/>
        </p:nvSpPr>
        <p:spPr>
          <a:xfrm>
            <a:off x="207181" y="5168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6CEFC3-27C0-E349-9A69-433F2902D7F4}"/>
              </a:ext>
            </a:extLst>
          </p:cNvPr>
          <p:cNvSpPr/>
          <p:nvPr/>
        </p:nvSpPr>
        <p:spPr>
          <a:xfrm>
            <a:off x="11007509" y="518454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3EBF2-33FE-C34C-8627-551046CA79D9}"/>
              </a:ext>
            </a:extLst>
          </p:cNvPr>
          <p:cNvSpPr txBox="1"/>
          <p:nvPr/>
        </p:nvSpPr>
        <p:spPr>
          <a:xfrm>
            <a:off x="1664660" y="4417848"/>
            <a:ext cx="57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T2 Relaxation Rate from multiple echo times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81950B4-474F-BB45-854F-247EE4D707F9}"/>
              </a:ext>
            </a:extLst>
          </p:cNvPr>
          <p:cNvSpPr/>
          <p:nvPr/>
        </p:nvSpPr>
        <p:spPr>
          <a:xfrm>
            <a:off x="7489646" y="518454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1846705" y="63117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TE=15ms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113D2-5B70-DF4E-89F3-424C64174E18}"/>
              </a:ext>
            </a:extLst>
          </p:cNvPr>
          <p:cNvSpPr txBox="1"/>
          <p:nvPr/>
        </p:nvSpPr>
        <p:spPr>
          <a:xfrm>
            <a:off x="395886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TE=45ms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1B283-616B-E04D-A4FE-76A022A1BB1A}"/>
              </a:ext>
            </a:extLst>
          </p:cNvPr>
          <p:cNvSpPr txBox="1"/>
          <p:nvPr/>
        </p:nvSpPr>
        <p:spPr>
          <a:xfrm>
            <a:off x="596099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TE=60ms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15AD7-7EE8-E645-BAA7-CC218AA13A21}"/>
              </a:ext>
            </a:extLst>
          </p:cNvPr>
          <p:cNvSpPr txBox="1"/>
          <p:nvPr/>
        </p:nvSpPr>
        <p:spPr>
          <a:xfrm>
            <a:off x="9529670" y="646881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  <a:endParaRPr lang="en-US" baseline="30000" dirty="0"/>
          </a:p>
        </p:txBody>
      </p:sp>
      <p:pic>
        <p:nvPicPr>
          <p:cNvPr id="29" name="Picture 2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4DE8330B-72A3-5840-AB41-33E17FD39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405" y="4826685"/>
            <a:ext cx="1820835" cy="1445748"/>
          </a:xfrm>
          <a:prstGeom prst="rect">
            <a:avLst/>
          </a:prstGeom>
        </p:spPr>
      </p:pic>
      <p:pic>
        <p:nvPicPr>
          <p:cNvPr id="31" name="Picture 30" descr="A picture containing sitting, light&#10;&#10;Description automatically generated">
            <a:extLst>
              <a:ext uri="{FF2B5EF4-FFF2-40B4-BE49-F238E27FC236}">
                <a16:creationId xmlns:a16="http://schemas.microsoft.com/office/drawing/2014/main" id="{36282E5A-FE03-1048-9105-2E0441CE1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952" y="4853781"/>
            <a:ext cx="1967245" cy="1448494"/>
          </a:xfrm>
          <a:prstGeom prst="rect">
            <a:avLst/>
          </a:prstGeom>
        </p:spPr>
      </p:pic>
      <p:pic>
        <p:nvPicPr>
          <p:cNvPr id="33" name="Picture 32" descr="A picture containing light&#10;&#10;Description automatically generated">
            <a:extLst>
              <a:ext uri="{FF2B5EF4-FFF2-40B4-BE49-F238E27FC236}">
                <a16:creationId xmlns:a16="http://schemas.microsoft.com/office/drawing/2014/main" id="{FD6EC378-A284-4947-94AE-FA2A69C15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0410" y="4826685"/>
            <a:ext cx="1906238" cy="1444494"/>
          </a:xfrm>
          <a:prstGeom prst="rect">
            <a:avLst/>
          </a:prstGeom>
        </p:spPr>
      </p:pic>
      <p:pic>
        <p:nvPicPr>
          <p:cNvPr id="35" name="Picture 3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722A0244-4474-1944-9546-4D1442384F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3327" y="4576253"/>
            <a:ext cx="2319129" cy="1858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7E4AD3-2E01-2B41-B06A-FB0C53447F4D}"/>
              </a:ext>
            </a:extLst>
          </p:cNvPr>
          <p:cNvSpPr txBox="1"/>
          <p:nvPr/>
        </p:nvSpPr>
        <p:spPr>
          <a:xfrm>
            <a:off x="7355858" y="63022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60561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Segmentation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7604DA8-3489-2048-8539-F74815860291}"/>
              </a:ext>
            </a:extLst>
          </p:cNvPr>
          <p:cNvSpPr/>
          <p:nvPr/>
        </p:nvSpPr>
        <p:spPr>
          <a:xfrm>
            <a:off x="207181" y="2427185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9D45E9-0154-B54C-B0A7-0FC9192EB29C}"/>
              </a:ext>
            </a:extLst>
          </p:cNvPr>
          <p:cNvSpPr/>
          <p:nvPr/>
        </p:nvSpPr>
        <p:spPr>
          <a:xfrm>
            <a:off x="3783006" y="2602948"/>
            <a:ext cx="422309" cy="50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428CA449-BAC4-0B4F-804E-71DAC5C8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15" y="1956452"/>
            <a:ext cx="2311054" cy="1858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14620-20CF-7443-8DF7-4C7E27797397}"/>
              </a:ext>
            </a:extLst>
          </p:cNvPr>
          <p:cNvSpPr txBox="1"/>
          <p:nvPr/>
        </p:nvSpPr>
        <p:spPr>
          <a:xfrm>
            <a:off x="3054545" y="196484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5A27766-2F5F-5D4D-AAC0-705A63651FEA}"/>
              </a:ext>
            </a:extLst>
          </p:cNvPr>
          <p:cNvSpPr/>
          <p:nvPr/>
        </p:nvSpPr>
        <p:spPr>
          <a:xfrm>
            <a:off x="207181" y="5242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423762A-07BC-4345-955E-F6DED62F7998}"/>
              </a:ext>
            </a:extLst>
          </p:cNvPr>
          <p:cNvSpPr/>
          <p:nvPr/>
        </p:nvSpPr>
        <p:spPr>
          <a:xfrm>
            <a:off x="3783006" y="5467758"/>
            <a:ext cx="422309" cy="403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9A1298F-22DE-9045-B68C-5AAD4EA6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51" y="4634501"/>
            <a:ext cx="2319129" cy="1858374"/>
          </a:xfrm>
          <a:prstGeom prst="rect">
            <a:avLst/>
          </a:prstGeom>
        </p:spPr>
      </p:pic>
      <p:pic>
        <p:nvPicPr>
          <p:cNvPr id="17" name="Picture 16" descr="A picture containing star&#10;&#10;Description automatically generated">
            <a:extLst>
              <a:ext uri="{FF2B5EF4-FFF2-40B4-BE49-F238E27FC236}">
                <a16:creationId xmlns:a16="http://schemas.microsoft.com/office/drawing/2014/main" id="{3523A945-6265-CA47-B07F-75D1677C2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138" y="1911893"/>
            <a:ext cx="2311054" cy="1864892"/>
          </a:xfrm>
          <a:prstGeom prst="rect">
            <a:avLst/>
          </a:prstGeom>
        </p:spPr>
      </p:pic>
      <p:pic>
        <p:nvPicPr>
          <p:cNvPr id="19" name="Picture 18" descr="A picture containing star&#10;&#10;Description automatically generated">
            <a:extLst>
              <a:ext uri="{FF2B5EF4-FFF2-40B4-BE49-F238E27FC236}">
                <a16:creationId xmlns:a16="http://schemas.microsoft.com/office/drawing/2014/main" id="{30B18480-7257-2B4E-A952-C11F79663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138" y="4634501"/>
            <a:ext cx="2324491" cy="1858374"/>
          </a:xfrm>
          <a:prstGeom prst="rect">
            <a:avLst/>
          </a:prstGeom>
        </p:spPr>
      </p:pic>
      <p:sp>
        <p:nvSpPr>
          <p:cNvPr id="25" name="Bent-Up Arrow 24">
            <a:extLst>
              <a:ext uri="{FF2B5EF4-FFF2-40B4-BE49-F238E27FC236}">
                <a16:creationId xmlns:a16="http://schemas.microsoft.com/office/drawing/2014/main" id="{2EDF710E-CD63-EC47-BA0C-54AF551C546C}"/>
              </a:ext>
            </a:extLst>
          </p:cNvPr>
          <p:cNvSpPr/>
          <p:nvPr/>
        </p:nvSpPr>
        <p:spPr>
          <a:xfrm rot="5400000">
            <a:off x="6261583" y="3722260"/>
            <a:ext cx="541730" cy="62507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>
            <a:extLst>
              <a:ext uri="{FF2B5EF4-FFF2-40B4-BE49-F238E27FC236}">
                <a16:creationId xmlns:a16="http://schemas.microsoft.com/office/drawing/2014/main" id="{92BFDFDD-83D1-9B48-AF86-7B0E42CB3703}"/>
              </a:ext>
            </a:extLst>
          </p:cNvPr>
          <p:cNvSpPr/>
          <p:nvPr/>
        </p:nvSpPr>
        <p:spPr>
          <a:xfrm rot="5400000" flipH="1">
            <a:off x="6226245" y="4017827"/>
            <a:ext cx="622081" cy="6347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star&#10;&#10;Description automatically generated">
            <a:extLst>
              <a:ext uri="{FF2B5EF4-FFF2-40B4-BE49-F238E27FC236}">
                <a16:creationId xmlns:a16="http://schemas.microsoft.com/office/drawing/2014/main" id="{9C6AE68B-9436-F04B-A886-E0D96D677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6999" y="4743733"/>
            <a:ext cx="2208649" cy="1818217"/>
          </a:xfrm>
          <a:prstGeom prst="rect">
            <a:avLst/>
          </a:prstGeom>
        </p:spPr>
      </p:pic>
      <p:pic>
        <p:nvPicPr>
          <p:cNvPr id="30" name="Picture 29" descr="A picture containing star&#10;&#10;Description automatically generated">
            <a:extLst>
              <a:ext uri="{FF2B5EF4-FFF2-40B4-BE49-F238E27FC236}">
                <a16:creationId xmlns:a16="http://schemas.microsoft.com/office/drawing/2014/main" id="{6FF7DE0A-502C-584B-89F2-7F0019A9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968" y="1767114"/>
            <a:ext cx="2276467" cy="1818217"/>
          </a:xfrm>
          <a:prstGeom prst="rect">
            <a:avLst/>
          </a:prstGeom>
        </p:spPr>
      </p:pic>
      <p:sp>
        <p:nvSpPr>
          <p:cNvPr id="31" name="Bent-Up Arrow 30">
            <a:extLst>
              <a:ext uri="{FF2B5EF4-FFF2-40B4-BE49-F238E27FC236}">
                <a16:creationId xmlns:a16="http://schemas.microsoft.com/office/drawing/2014/main" id="{A7F7F6F5-B81E-B542-9CA8-26621106C947}"/>
              </a:ext>
            </a:extLst>
          </p:cNvPr>
          <p:cNvSpPr/>
          <p:nvPr/>
        </p:nvSpPr>
        <p:spPr>
          <a:xfrm>
            <a:off x="9166134" y="3612846"/>
            <a:ext cx="541730" cy="62507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ent-Up Arrow 31">
            <a:extLst>
              <a:ext uri="{FF2B5EF4-FFF2-40B4-BE49-F238E27FC236}">
                <a16:creationId xmlns:a16="http://schemas.microsoft.com/office/drawing/2014/main" id="{0C160B1B-A774-D144-B4C1-3EDCAC7C601D}"/>
              </a:ext>
            </a:extLst>
          </p:cNvPr>
          <p:cNvSpPr/>
          <p:nvPr/>
        </p:nvSpPr>
        <p:spPr>
          <a:xfrm rot="10800000" flipH="1">
            <a:off x="9093693" y="4095068"/>
            <a:ext cx="633190" cy="6347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close up of a light&#10;&#10;Description automatically generated">
            <a:extLst>
              <a:ext uri="{FF2B5EF4-FFF2-40B4-BE49-F238E27FC236}">
                <a16:creationId xmlns:a16="http://schemas.microsoft.com/office/drawing/2014/main" id="{14CFF777-42BB-7C4E-A682-6081F07EA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974" y="3374968"/>
            <a:ext cx="2208649" cy="16486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77F1BE3-6322-8C4B-82E9-5B6B4D1C1AE9}"/>
              </a:ext>
            </a:extLst>
          </p:cNvPr>
          <p:cNvSpPr txBox="1"/>
          <p:nvPr/>
        </p:nvSpPr>
        <p:spPr>
          <a:xfrm>
            <a:off x="3224463" y="471253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DED00F-D053-444B-B6B7-889534DA1C4B}"/>
              </a:ext>
            </a:extLst>
          </p:cNvPr>
          <p:cNvSpPr txBox="1"/>
          <p:nvPr/>
        </p:nvSpPr>
        <p:spPr>
          <a:xfrm>
            <a:off x="4501526" y="3876137"/>
            <a:ext cx="145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Probabilistic</a:t>
            </a:r>
          </a:p>
          <a:p>
            <a:pPr algn="ctr"/>
            <a:r>
              <a:rPr lang="en-US" dirty="0"/>
              <a:t> Thresholding</a:t>
            </a:r>
            <a:endParaRPr lang="en-US" baseline="30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811-26B9-8445-AA79-DD61D9E9EA26}"/>
              </a:ext>
            </a:extLst>
          </p:cNvPr>
          <p:cNvSpPr txBox="1"/>
          <p:nvPr/>
        </p:nvSpPr>
        <p:spPr>
          <a:xfrm>
            <a:off x="9873021" y="3900967"/>
            <a:ext cx="113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Region </a:t>
            </a:r>
          </a:p>
          <a:p>
            <a:pPr algn="ctr"/>
            <a:r>
              <a:rPr lang="en-US" dirty="0"/>
              <a:t>Extraction</a:t>
            </a:r>
            <a:endParaRPr lang="en-US" baseline="30000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647383E-487E-1C43-892B-ABE38E8CC529}"/>
              </a:ext>
            </a:extLst>
          </p:cNvPr>
          <p:cNvSpPr/>
          <p:nvPr/>
        </p:nvSpPr>
        <p:spPr>
          <a:xfrm>
            <a:off x="11181801" y="4024161"/>
            <a:ext cx="823784" cy="393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9A9362-6CE9-0D42-AC94-B2D98729110E}"/>
              </a:ext>
            </a:extLst>
          </p:cNvPr>
          <p:cNvSpPr txBox="1"/>
          <p:nvPr/>
        </p:nvSpPr>
        <p:spPr>
          <a:xfrm>
            <a:off x="1731141" y="3901498"/>
            <a:ext cx="1505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Intensity </a:t>
            </a:r>
          </a:p>
          <a:p>
            <a:pPr algn="ctr"/>
            <a:r>
              <a:rPr lang="en-US" dirty="0"/>
              <a:t>Normalization</a:t>
            </a:r>
            <a:endParaRPr lang="en-US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248CB2-B0C4-7840-B504-5A98040FDF9C}"/>
              </a:ext>
            </a:extLst>
          </p:cNvPr>
          <p:cNvSpPr txBox="1"/>
          <p:nvPr/>
        </p:nvSpPr>
        <p:spPr>
          <a:xfrm>
            <a:off x="6966005" y="5101528"/>
            <a:ext cx="209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Information from Multiple Contrasts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05541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85" y="206384"/>
            <a:ext cx="10515600" cy="1325563"/>
          </a:xfrm>
        </p:spPr>
        <p:txBody>
          <a:bodyPr/>
          <a:lstStyle/>
          <a:p>
            <a:r>
              <a:rPr lang="en-US" dirty="0"/>
              <a:t>Analytics and Report Generation</a:t>
            </a:r>
          </a:p>
        </p:txBody>
      </p:sp>
      <p:pic>
        <p:nvPicPr>
          <p:cNvPr id="6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CFBEE6D4-A019-154A-AEBB-0FD87E5B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56" y="1402188"/>
            <a:ext cx="2141277" cy="1598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3E43A16-3472-C549-B7E8-37D90B6145B7}"/>
              </a:ext>
            </a:extLst>
          </p:cNvPr>
          <p:cNvSpPr/>
          <p:nvPr/>
        </p:nvSpPr>
        <p:spPr>
          <a:xfrm>
            <a:off x="152052" y="1594831"/>
            <a:ext cx="1334697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Scan</a:t>
            </a:r>
          </a:p>
        </p:txBody>
      </p:sp>
      <p:pic>
        <p:nvPicPr>
          <p:cNvPr id="5" name="Picture 4" descr="A picture containing star&#10;&#10;Description automatically generated">
            <a:extLst>
              <a:ext uri="{FF2B5EF4-FFF2-40B4-BE49-F238E27FC236}">
                <a16:creationId xmlns:a16="http://schemas.microsoft.com/office/drawing/2014/main" id="{6DB146A8-016A-154A-A268-13A131F8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744" y="1389133"/>
            <a:ext cx="2055693" cy="1598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FF774-16A4-1048-A509-BEB60D22CDF0}"/>
              </a:ext>
            </a:extLst>
          </p:cNvPr>
          <p:cNvSpPr txBox="1"/>
          <p:nvPr/>
        </p:nvSpPr>
        <p:spPr>
          <a:xfrm>
            <a:off x="7454138" y="1389133"/>
            <a:ext cx="423553" cy="26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673D82DD-88A3-3C44-8AC5-51520779B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970" y="1402188"/>
            <a:ext cx="1975798" cy="1598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9B0E8-AC5B-4245-9FDE-15A718E2E93A}"/>
              </a:ext>
            </a:extLst>
          </p:cNvPr>
          <p:cNvSpPr txBox="1"/>
          <p:nvPr/>
        </p:nvSpPr>
        <p:spPr>
          <a:xfrm>
            <a:off x="5415792" y="1402188"/>
            <a:ext cx="297470" cy="26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BF8A1-D133-0F4A-9C51-86D6B6562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37" y="4764643"/>
            <a:ext cx="2157413" cy="1684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076AD1-21DE-4544-A083-80503CD48AFF}"/>
              </a:ext>
            </a:extLst>
          </p:cNvPr>
          <p:cNvSpPr txBox="1"/>
          <p:nvPr/>
        </p:nvSpPr>
        <p:spPr>
          <a:xfrm>
            <a:off x="9110492" y="4118312"/>
            <a:ext cx="19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Imaging Metrics for an Individual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22B303-9050-8F48-972F-5E2D0222A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51" y="3709361"/>
            <a:ext cx="6941409" cy="2987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45E2DD-D7F5-4A4D-9D5A-2D766E8F16CC}"/>
              </a:ext>
            </a:extLst>
          </p:cNvPr>
          <p:cNvSpPr txBox="1"/>
          <p:nvPr/>
        </p:nvSpPr>
        <p:spPr>
          <a:xfrm>
            <a:off x="9518502" y="56355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Mosaic Plots</a:t>
            </a:r>
          </a:p>
        </p:txBody>
      </p:sp>
      <p:pic>
        <p:nvPicPr>
          <p:cNvPr id="22" name="Picture 21" descr="A close up of a womans face&#10;&#10;Description automatically generated">
            <a:extLst>
              <a:ext uri="{FF2B5EF4-FFF2-40B4-BE49-F238E27FC236}">
                <a16:creationId xmlns:a16="http://schemas.microsoft.com/office/drawing/2014/main" id="{85B415EB-19AE-4840-ADBC-F5E03E7E79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12129"/>
          <a:stretch/>
        </p:blipFill>
        <p:spPr>
          <a:xfrm>
            <a:off x="8364740" y="1074206"/>
            <a:ext cx="3675208" cy="2822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46D7D5-7890-2A4C-AC09-7C7F8D9E1998}"/>
              </a:ext>
            </a:extLst>
          </p:cNvPr>
          <p:cNvSpPr txBox="1"/>
          <p:nvPr/>
        </p:nvSpPr>
        <p:spPr>
          <a:xfrm>
            <a:off x="1348315" y="3300002"/>
            <a:ext cx="425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Report of Imaging Metrics for Entire Cohort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26A1874-7031-A34B-89AA-A501B5E813DD}"/>
              </a:ext>
            </a:extLst>
          </p:cNvPr>
          <p:cNvSpPr/>
          <p:nvPr/>
        </p:nvSpPr>
        <p:spPr>
          <a:xfrm rot="10800000">
            <a:off x="7199334" y="4488031"/>
            <a:ext cx="1531246" cy="64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60846-FD89-7F45-ACEF-20D35C195CC8}"/>
              </a:ext>
            </a:extLst>
          </p:cNvPr>
          <p:cNvSpPr txBox="1"/>
          <p:nvPr/>
        </p:nvSpPr>
        <p:spPr>
          <a:xfrm>
            <a:off x="7290983" y="5260312"/>
            <a:ext cx="153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data with other all individuals </a:t>
            </a:r>
          </a:p>
        </p:txBody>
      </p:sp>
    </p:spTree>
    <p:extLst>
      <p:ext uri="{BB962C8B-B14F-4D97-AF65-F5344CB8AC3E}">
        <p14:creationId xmlns:p14="http://schemas.microsoft.com/office/powerpoint/2010/main" val="1567093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3CCE-9857-7444-8A97-969E8E73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 – Data in the LONI IDA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E38ED-D632-F641-869F-0A21AC316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Sites:</a:t>
            </a:r>
          </a:p>
          <a:p>
            <a:r>
              <a:rPr lang="en-US" dirty="0"/>
              <a:t>Hopkins</a:t>
            </a:r>
          </a:p>
          <a:p>
            <a:pPr lvl="1"/>
            <a:r>
              <a:rPr lang="en-US" dirty="0"/>
              <a:t>12 scans uploaded in total</a:t>
            </a:r>
          </a:p>
          <a:p>
            <a:pPr lvl="1"/>
            <a:r>
              <a:rPr lang="en-US" dirty="0"/>
              <a:t>9 similar scans with 3-bvalue ADC, 6-echo T2star, 10-echo T2, 1 RARE</a:t>
            </a:r>
          </a:p>
          <a:p>
            <a:pPr lvl="1"/>
            <a:r>
              <a:rPr lang="en-US" dirty="0"/>
              <a:t>3 scans with only localizers (not usable), 1 with oddball naming (QC3881)</a:t>
            </a:r>
          </a:p>
          <a:p>
            <a:r>
              <a:rPr lang="en-US" dirty="0"/>
              <a:t>Yale</a:t>
            </a:r>
          </a:p>
          <a:p>
            <a:pPr lvl="1"/>
            <a:r>
              <a:rPr lang="en-US" dirty="0"/>
              <a:t>8 scans uploaded in total</a:t>
            </a:r>
          </a:p>
          <a:p>
            <a:pPr lvl="1"/>
            <a:r>
              <a:rPr lang="en-US" dirty="0"/>
              <a:t>All had ADC</a:t>
            </a:r>
          </a:p>
          <a:p>
            <a:pPr lvl="1"/>
            <a:r>
              <a:rPr lang="en-US" dirty="0"/>
              <a:t>1 repeated ADC map, 1 with oddball naming (FR8090)</a:t>
            </a:r>
          </a:p>
          <a:p>
            <a:pPr lvl="1"/>
            <a:r>
              <a:rPr lang="en-US" dirty="0"/>
              <a:t>Variable number of T2 and T2star echoes (likely issue with metadata)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9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86A8-563A-F94A-BADA-7AC18E8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 – Data in the LONI IDA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8F67-61A9-264E-A1B9-A2D05455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Sites:</a:t>
            </a:r>
          </a:p>
          <a:p>
            <a:r>
              <a:rPr lang="en-US" dirty="0"/>
              <a:t>U. of Iowa</a:t>
            </a:r>
          </a:p>
          <a:p>
            <a:pPr lvl="1"/>
            <a:r>
              <a:rPr lang="en-US" dirty="0"/>
              <a:t>1 scan uploaded</a:t>
            </a:r>
          </a:p>
          <a:p>
            <a:pPr lvl="1"/>
            <a:r>
              <a:rPr lang="en-US" dirty="0"/>
              <a:t>3-echo T2, 4-echo T2star, 3-bvalue ADC, 1 RARE</a:t>
            </a:r>
          </a:p>
          <a:p>
            <a:pPr lvl="1"/>
            <a:r>
              <a:rPr lang="en-US" dirty="0"/>
              <a:t>GE scanner unlike other sites</a:t>
            </a:r>
          </a:p>
          <a:p>
            <a:r>
              <a:rPr lang="en-US" dirty="0"/>
              <a:t>UT</a:t>
            </a:r>
          </a:p>
          <a:p>
            <a:pPr lvl="1"/>
            <a:r>
              <a:rPr lang="en-US" dirty="0"/>
              <a:t>1 scan uploaded</a:t>
            </a:r>
          </a:p>
          <a:p>
            <a:pPr lvl="1"/>
            <a:r>
              <a:rPr lang="en-US" dirty="0"/>
              <a:t>10 echo T2, 4-echo T2star, 3-bvalue ADC, 1 RARE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Totals</a:t>
            </a:r>
          </a:p>
          <a:p>
            <a:r>
              <a:rPr lang="en-US" dirty="0"/>
              <a:t>22 scans with 17 conforming, 2 oddballs (usable), 3 localizers (unusable)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4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481</Words>
  <Application>Microsoft Macintosh PowerPoint</Application>
  <PresentationFormat>Widescreen</PresentationFormat>
  <Paragraphs>120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SPAN Image Analytics Update</vt:lpstr>
      <vt:lpstr>Analytics Pipeline Overview</vt:lpstr>
      <vt:lpstr>LONI IDA Data Wrangling Process</vt:lpstr>
      <vt:lpstr>Image Preprocessing</vt:lpstr>
      <vt:lpstr>Parameter Estimation</vt:lpstr>
      <vt:lpstr>Lesion Segmentation</vt:lpstr>
      <vt:lpstr>Analytics and Report Generation</vt:lpstr>
      <vt:lpstr>Progress Update – Data in the LONI IDA</vt:lpstr>
      <vt:lpstr>Progress Update – Data in the LONI IDA</vt:lpstr>
      <vt:lpstr>Some Results   Hopkins QC3893</vt:lpstr>
      <vt:lpstr>Some Results   Yale FR8090</vt:lpstr>
      <vt:lpstr>Some Results   UT UT0002</vt:lpstr>
      <vt:lpstr>Some Results  U of Iowa UI0000  (no lesion?)</vt:lpstr>
      <vt:lpstr>Concluding Observations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SPAN Image Analytics Update</dc:title>
  <dc:creator>Ryan Cabeen</dc:creator>
  <cp:lastModifiedBy>Ryan Cabeen</cp:lastModifiedBy>
  <cp:revision>43</cp:revision>
  <dcterms:created xsi:type="dcterms:W3CDTF">2020-07-29T21:57:06Z</dcterms:created>
  <dcterms:modified xsi:type="dcterms:W3CDTF">2020-07-30T18:11:54Z</dcterms:modified>
</cp:coreProperties>
</file>